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8" r:id="rId2"/>
    <p:sldId id="478" r:id="rId3"/>
    <p:sldId id="479" r:id="rId4"/>
    <p:sldId id="484" r:id="rId5"/>
    <p:sldId id="480" r:id="rId6"/>
    <p:sldId id="481" r:id="rId7"/>
    <p:sldId id="482" r:id="rId8"/>
    <p:sldId id="483" r:id="rId9"/>
    <p:sldId id="477" r:id="rId10"/>
    <p:sldId id="271" r:id="rId11"/>
    <p:sldId id="409"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ccination flat composition with image of calendar with marks and capsules of vaccine Free Vector">
            <a:extLst>
              <a:ext uri="{FF2B5EF4-FFF2-40B4-BE49-F238E27FC236}">
                <a16:creationId xmlns:a16="http://schemas.microsoft.com/office/drawing/2014/main" id="{42A923B4-B8F4-4038-92B5-B3307A736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751" y="674036"/>
            <a:ext cx="5509927" cy="55099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862322"/>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Binding in SAP UI5</a:t>
            </a:r>
          </a:p>
          <a:p>
            <a:pPr marL="742950" lvl="1" indent="-285750" algn="just">
              <a:buFont typeface="Arial" panose="020B0604020202020204" pitchFamily="34" charset="0"/>
              <a:buChar char="•"/>
            </a:pPr>
            <a:r>
              <a:rPr lang="en-US" dirty="0"/>
              <a:t>Expression Binding</a:t>
            </a:r>
          </a:p>
          <a:p>
            <a:pPr marL="742950" lvl="1" indent="-285750" algn="just">
              <a:buFont typeface="Arial" panose="020B0604020202020204" pitchFamily="34" charset="0"/>
              <a:buChar char="•"/>
            </a:pPr>
            <a:r>
              <a:rPr lang="en-US" dirty="0"/>
              <a:t>Understand the use of Expression binding form an example </a:t>
            </a:r>
          </a:p>
          <a:p>
            <a:pPr marL="742950" lvl="1" indent="-285750" algn="just">
              <a:buFont typeface="Arial" panose="020B0604020202020204" pitchFamily="34" charset="0"/>
              <a:buChar char="•"/>
            </a:pPr>
            <a:r>
              <a:rPr lang="en-US" dirty="0"/>
              <a:t>Introduction to Aggregation Binding</a:t>
            </a:r>
          </a:p>
          <a:p>
            <a:pPr marL="742950" lvl="1" indent="-285750" algn="just">
              <a:buFont typeface="Arial" panose="020B0604020202020204" pitchFamily="34" charset="0"/>
              <a:buChar char="•"/>
            </a:pPr>
            <a:r>
              <a:rPr lang="en-US" dirty="0"/>
              <a:t>Creating a Table control</a:t>
            </a:r>
          </a:p>
          <a:p>
            <a:pPr marL="742950" lvl="1" indent="-285750" algn="just">
              <a:buFont typeface="Arial" panose="020B0604020202020204" pitchFamily="34" charset="0"/>
              <a:buChar char="•"/>
            </a:pPr>
            <a:r>
              <a:rPr lang="en-US" dirty="0"/>
              <a:t>Creating a Dropdown List using the Aggregating Items </a:t>
            </a:r>
          </a:p>
        </p:txBody>
      </p:sp>
    </p:spTree>
    <p:extLst>
      <p:ext uri="{BB962C8B-B14F-4D97-AF65-F5344CB8AC3E}">
        <p14:creationId xmlns:p14="http://schemas.microsoft.com/office/powerpoint/2010/main" val="369741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646331"/>
          </a:xfrm>
          <a:prstGeom prst="rect">
            <a:avLst/>
          </a:prstGeom>
          <a:noFill/>
        </p:spPr>
        <p:txBody>
          <a:bodyPr wrap="square" rtlCol="0">
            <a:spAutoFit/>
          </a:bodyPr>
          <a:lstStyle/>
          <a:p>
            <a:pPr marL="285750" indent="-285750">
              <a:buFont typeface="Wingdings" panose="05000000000000000000" pitchFamily="2" charset="2"/>
              <a:buChar char="§"/>
            </a:pPr>
            <a:r>
              <a:rPr lang="en-US" b="0" i="0" dirty="0">
                <a:effectLst/>
                <a:latin typeface="SAPRegular"/>
              </a:rPr>
              <a:t>Data binding is the process that establishes a connection between the application UI and business logic.</a:t>
            </a:r>
          </a:p>
          <a:p>
            <a:pPr marL="285750" indent="-285750">
              <a:buFont typeface="Wingdings" panose="05000000000000000000" pitchFamily="2" charset="2"/>
              <a:buChar char="§"/>
            </a:pPr>
            <a:r>
              <a:rPr lang="en-US" b="0" i="0" dirty="0">
                <a:effectLst/>
                <a:latin typeface="SAPRegular"/>
              </a:rPr>
              <a:t>It is a bridge between a binding target and a binding source.</a:t>
            </a:r>
            <a:endParaRPr lang="en-US" dirty="0">
              <a:solidFill>
                <a:srgbClr val="3C3C3C"/>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48" name="Group 47">
            <a:extLst>
              <a:ext uri="{FF2B5EF4-FFF2-40B4-BE49-F238E27FC236}">
                <a16:creationId xmlns:a16="http://schemas.microsoft.com/office/drawing/2014/main" id="{AE72ECC6-3923-4E8C-AD5C-A48951F75736}"/>
              </a:ext>
            </a:extLst>
          </p:cNvPr>
          <p:cNvGrpSpPr/>
          <p:nvPr/>
        </p:nvGrpSpPr>
        <p:grpSpPr>
          <a:xfrm>
            <a:off x="2654865" y="1776508"/>
            <a:ext cx="6332707" cy="3073926"/>
            <a:chOff x="933854" y="1795963"/>
            <a:chExt cx="6332707" cy="3073926"/>
          </a:xfrm>
        </p:grpSpPr>
        <p:sp>
          <p:nvSpPr>
            <p:cNvPr id="27" name="Flowchart: Alternate Process 26">
              <a:extLst>
                <a:ext uri="{FF2B5EF4-FFF2-40B4-BE49-F238E27FC236}">
                  <a16:creationId xmlns:a16="http://schemas.microsoft.com/office/drawing/2014/main" id="{C7660A13-F35F-4CBD-AD16-73DF8498F5D1}"/>
                </a:ext>
              </a:extLst>
            </p:cNvPr>
            <p:cNvSpPr/>
            <p:nvPr/>
          </p:nvSpPr>
          <p:spPr>
            <a:xfrm>
              <a:off x="933854" y="2821021"/>
              <a:ext cx="1634247" cy="1215957"/>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Types of Binding in SAP UI5</a:t>
              </a:r>
            </a:p>
          </p:txBody>
        </p:sp>
        <p:sp>
          <p:nvSpPr>
            <p:cNvPr id="28" name="Rectangle: Rounded Corners 27">
              <a:extLst>
                <a:ext uri="{FF2B5EF4-FFF2-40B4-BE49-F238E27FC236}">
                  <a16:creationId xmlns:a16="http://schemas.microsoft.com/office/drawing/2014/main" id="{EB89A30D-7D8A-4206-8595-410564D9C858}"/>
                </a:ext>
              </a:extLst>
            </p:cNvPr>
            <p:cNvSpPr/>
            <p:nvPr/>
          </p:nvSpPr>
          <p:spPr>
            <a:xfrm>
              <a:off x="4737370" y="1795963"/>
              <a:ext cx="2529191" cy="43774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Property Binding</a:t>
              </a:r>
            </a:p>
          </p:txBody>
        </p:sp>
        <p:sp>
          <p:nvSpPr>
            <p:cNvPr id="29" name="Rectangle: Rounded Corners 28">
              <a:extLst>
                <a:ext uri="{FF2B5EF4-FFF2-40B4-BE49-F238E27FC236}">
                  <a16:creationId xmlns:a16="http://schemas.microsoft.com/office/drawing/2014/main" id="{0DA09A3E-3DCD-4DE5-B8CC-FCC474536702}"/>
                </a:ext>
              </a:extLst>
            </p:cNvPr>
            <p:cNvSpPr/>
            <p:nvPr/>
          </p:nvSpPr>
          <p:spPr>
            <a:xfrm>
              <a:off x="4737369" y="2674690"/>
              <a:ext cx="2529191" cy="4377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Expression Binding</a:t>
              </a:r>
            </a:p>
          </p:txBody>
        </p:sp>
        <p:sp>
          <p:nvSpPr>
            <p:cNvPr id="30" name="Rectangle: Rounded Corners 29">
              <a:extLst>
                <a:ext uri="{FF2B5EF4-FFF2-40B4-BE49-F238E27FC236}">
                  <a16:creationId xmlns:a16="http://schemas.microsoft.com/office/drawing/2014/main" id="{6E00F11C-A6EF-4114-8B16-1B36F2BC530E}"/>
                </a:ext>
              </a:extLst>
            </p:cNvPr>
            <p:cNvSpPr/>
            <p:nvPr/>
          </p:nvSpPr>
          <p:spPr>
            <a:xfrm>
              <a:off x="4737367" y="3553417"/>
              <a:ext cx="2529191" cy="43774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Aggregation Binding</a:t>
              </a:r>
            </a:p>
          </p:txBody>
        </p:sp>
        <p:sp>
          <p:nvSpPr>
            <p:cNvPr id="31" name="Rectangle: Rounded Corners 30">
              <a:extLst>
                <a:ext uri="{FF2B5EF4-FFF2-40B4-BE49-F238E27FC236}">
                  <a16:creationId xmlns:a16="http://schemas.microsoft.com/office/drawing/2014/main" id="{BFE24BCF-FB49-4DBB-A1A3-27D979FDFB75}"/>
                </a:ext>
              </a:extLst>
            </p:cNvPr>
            <p:cNvSpPr/>
            <p:nvPr/>
          </p:nvSpPr>
          <p:spPr>
            <a:xfrm>
              <a:off x="4737367" y="4432144"/>
              <a:ext cx="2529191" cy="4377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Binding</a:t>
              </a:r>
            </a:p>
          </p:txBody>
        </p:sp>
        <p:cxnSp>
          <p:nvCxnSpPr>
            <p:cNvPr id="33" name="Connector: Curved 32">
              <a:extLst>
                <a:ext uri="{FF2B5EF4-FFF2-40B4-BE49-F238E27FC236}">
                  <a16:creationId xmlns:a16="http://schemas.microsoft.com/office/drawing/2014/main" id="{8439989E-C511-4DC7-8A9C-7B5D014B1036}"/>
                </a:ext>
              </a:extLst>
            </p:cNvPr>
            <p:cNvCxnSpPr>
              <a:stCxn id="27" idx="3"/>
              <a:endCxn id="28" idx="1"/>
            </p:cNvCxnSpPr>
            <p:nvPr/>
          </p:nvCxnSpPr>
          <p:spPr>
            <a:xfrm flipV="1">
              <a:off x="2568101" y="2014836"/>
              <a:ext cx="2169269" cy="1414164"/>
            </a:xfrm>
            <a:prstGeom prst="curvedConnector3">
              <a:avLst>
                <a:gd name="adj1" fmla="val 23543"/>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nector: Curved 35">
              <a:extLst>
                <a:ext uri="{FF2B5EF4-FFF2-40B4-BE49-F238E27FC236}">
                  <a16:creationId xmlns:a16="http://schemas.microsoft.com/office/drawing/2014/main" id="{E81AF9AF-7603-4B55-80FB-34FC77689BF2}"/>
                </a:ext>
              </a:extLst>
            </p:cNvPr>
            <p:cNvCxnSpPr>
              <a:stCxn id="27" idx="3"/>
              <a:endCxn id="29" idx="1"/>
            </p:cNvCxnSpPr>
            <p:nvPr/>
          </p:nvCxnSpPr>
          <p:spPr>
            <a:xfrm flipV="1">
              <a:off x="2568101" y="2893563"/>
              <a:ext cx="2169268" cy="535437"/>
            </a:xfrm>
            <a:prstGeom prst="curvedConnector3">
              <a:avLst>
                <a:gd name="adj1" fmla="val 37893"/>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nector: Curved 37">
              <a:extLst>
                <a:ext uri="{FF2B5EF4-FFF2-40B4-BE49-F238E27FC236}">
                  <a16:creationId xmlns:a16="http://schemas.microsoft.com/office/drawing/2014/main" id="{A0DD7C67-0070-4DEA-A791-5FC73CB16F83}"/>
                </a:ext>
              </a:extLst>
            </p:cNvPr>
            <p:cNvCxnSpPr>
              <a:stCxn id="27" idx="3"/>
              <a:endCxn id="30" idx="1"/>
            </p:cNvCxnSpPr>
            <p:nvPr/>
          </p:nvCxnSpPr>
          <p:spPr>
            <a:xfrm>
              <a:off x="2568101" y="3429000"/>
              <a:ext cx="2169266" cy="343290"/>
            </a:xfrm>
            <a:prstGeom prst="curvedConnector3">
              <a:avLst>
                <a:gd name="adj1" fmla="val 38789"/>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Curved 39">
              <a:extLst>
                <a:ext uri="{FF2B5EF4-FFF2-40B4-BE49-F238E27FC236}">
                  <a16:creationId xmlns:a16="http://schemas.microsoft.com/office/drawing/2014/main" id="{BC315123-6B69-4FF2-9495-F55EEC71C6A4}"/>
                </a:ext>
              </a:extLst>
            </p:cNvPr>
            <p:cNvCxnSpPr>
              <a:stCxn id="27" idx="3"/>
              <a:endCxn id="31" idx="1"/>
            </p:cNvCxnSpPr>
            <p:nvPr/>
          </p:nvCxnSpPr>
          <p:spPr>
            <a:xfrm>
              <a:off x="2568101" y="3429000"/>
              <a:ext cx="2169266" cy="1222017"/>
            </a:xfrm>
            <a:prstGeom prst="curvedConnector3">
              <a:avLst>
                <a:gd name="adj1" fmla="val 26233"/>
              </a:avLst>
            </a:prstGeom>
            <a:ln>
              <a:tailEnd type="triangle"/>
            </a:ln>
          </p:spPr>
          <p:style>
            <a:lnRef idx="3">
              <a:schemeClr val="dk1"/>
            </a:lnRef>
            <a:fillRef idx="0">
              <a:schemeClr val="dk1"/>
            </a:fillRef>
            <a:effectRef idx="2">
              <a:schemeClr val="dk1"/>
            </a:effectRef>
            <a:fontRef idx="minor">
              <a:schemeClr val="tx1"/>
            </a:fontRef>
          </p:style>
        </p:cxnSp>
      </p:grpSp>
      <p:sp>
        <p:nvSpPr>
          <p:cNvPr id="50" name="TextBox 49">
            <a:extLst>
              <a:ext uri="{FF2B5EF4-FFF2-40B4-BE49-F238E27FC236}">
                <a16:creationId xmlns:a16="http://schemas.microsoft.com/office/drawing/2014/main" id="{F72EDACF-DE58-4045-BE4B-70E6B1228081}"/>
              </a:ext>
            </a:extLst>
          </p:cNvPr>
          <p:cNvSpPr txBox="1"/>
          <p:nvPr/>
        </p:nvSpPr>
        <p:spPr>
          <a:xfrm>
            <a:off x="424798" y="5166999"/>
            <a:ext cx="10955877" cy="646331"/>
          </a:xfrm>
          <a:prstGeom prst="rect">
            <a:avLst/>
          </a:prstGeom>
          <a:noFill/>
        </p:spPr>
        <p:txBody>
          <a:bodyPr wrap="square">
            <a:spAutoFit/>
          </a:bodyPr>
          <a:lstStyle/>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p:txBody>
      </p:sp>
    </p:spTree>
    <p:extLst>
      <p:ext uri="{BB962C8B-B14F-4D97-AF65-F5344CB8AC3E}">
        <p14:creationId xmlns:p14="http://schemas.microsoft.com/office/powerpoint/2010/main" val="1834171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935F09F-6404-4818-84D5-4A792F31B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9510" y="3282814"/>
            <a:ext cx="3562351" cy="35623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139321"/>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Wingdings" panose="05000000000000000000" pitchFamily="2" charset="2"/>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pPr lvl="1"/>
            <a:endParaRPr lang="en-US" dirty="0"/>
          </a:p>
          <a:p>
            <a:pPr marL="285750" indent="-285750" algn="just">
              <a:buFont typeface="Wingdings" panose="05000000000000000000" pitchFamily="2" charset="2"/>
              <a:buChar char="§"/>
            </a:pPr>
            <a:r>
              <a:rPr lang="en-US" b="0" i="0" dirty="0">
                <a:effectLst/>
              </a:rPr>
              <a:t>This saves the overhead of defining a function and is recommended in cases where the formatter function has a trivial implementation like comparison of values. Expression binding is especially useful in the context of SAPUI5 XML templating where XML views with templating are preprocessed so that the SAPUI5 controller is a natural place to put custom formatter functions that are not available. </a:t>
            </a:r>
            <a:endParaRPr lang="en-US" b="1"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 name="TextBox 1">
            <a:extLst>
              <a:ext uri="{FF2B5EF4-FFF2-40B4-BE49-F238E27FC236}">
                <a16:creationId xmlns:a16="http://schemas.microsoft.com/office/drawing/2014/main" id="{50AE83EA-DA79-4008-8720-BB4C9046D526}"/>
              </a:ext>
            </a:extLst>
          </p:cNvPr>
          <p:cNvSpPr txBox="1"/>
          <p:nvPr/>
        </p:nvSpPr>
        <p:spPr>
          <a:xfrm>
            <a:off x="261763" y="4039042"/>
            <a:ext cx="6692630" cy="923330"/>
          </a:xfrm>
          <a:prstGeom prst="rect">
            <a:avLst/>
          </a:prstGeom>
          <a:noFill/>
        </p:spPr>
        <p:txBody>
          <a:bodyPr wrap="square" rtlCol="0">
            <a:spAutoFit/>
          </a:bodyPr>
          <a:lstStyle/>
          <a:p>
            <a:r>
              <a:rPr lang="en-US" b="1" dirty="0"/>
              <a:t>Note: - </a:t>
            </a:r>
            <a:r>
              <a:rPr kumimoji="0" lang="en-US" altLang="en-US" sz="1800" b="0" i="0" u="none" strike="noStrike" cap="none" normalizeH="0" baseline="0" dirty="0">
                <a:ln>
                  <a:noFill/>
                </a:ln>
                <a:effectLst/>
                <a:cs typeface="Arial" panose="020B0604020202020204" pitchFamily="34" charset="0"/>
              </a:rPr>
              <a:t>To use expression binding, you need to enable extended binding syntax via the configuration setting in index.html file</a:t>
            </a:r>
          </a:p>
          <a:p>
            <a:r>
              <a:rPr lang="en-US" dirty="0">
                <a:cs typeface="Arial" panose="020B0604020202020204" pitchFamily="34" charset="0"/>
              </a:rPr>
              <a:t>	</a:t>
            </a:r>
            <a:r>
              <a:rPr lang="en-US" b="0" dirty="0">
                <a:solidFill>
                  <a:srgbClr val="FF0000"/>
                </a:solidFill>
                <a:effectLst/>
                <a:latin typeface="Consolas" panose="020B0609020204030204" pitchFamily="49" charset="0"/>
              </a:rPr>
              <a:t> data-sap-ui-</a:t>
            </a:r>
            <a:r>
              <a:rPr lang="en-US" b="0" dirty="0" err="1">
                <a:solidFill>
                  <a:srgbClr val="FF0000"/>
                </a:solidFill>
                <a:effectLst/>
                <a:latin typeface="Consolas" panose="020B0609020204030204" pitchFamily="49" charset="0"/>
              </a:rPr>
              <a:t>bindingSyntax</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"complex"</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4254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 case of 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0" lvl="1"/>
            <a:r>
              <a:rPr lang="en-US" dirty="0"/>
              <a:t>My Manager want to add a button and when we click on that button, all the fields should gray out.</a:t>
            </a:r>
          </a:p>
          <a:p>
            <a:pPr marL="0" lvl="1"/>
            <a:endParaRPr lang="en-US" dirty="0"/>
          </a:p>
          <a:p>
            <a:pPr marL="457200" lvl="2"/>
            <a:r>
              <a:rPr lang="en-US" dirty="0"/>
              <a:t>If The Employee Name is Anubhav, Gray out Salary field.</a:t>
            </a:r>
          </a:p>
          <a:p>
            <a:pPr marL="457200" lvl="2"/>
            <a:r>
              <a:rPr lang="en-US" dirty="0"/>
              <a:t>Condition – if employee name  =  Anubhav</a:t>
            </a:r>
          </a:p>
          <a:p>
            <a:pPr marL="457200" lvl="2"/>
            <a:r>
              <a:rPr lang="en-US" dirty="0"/>
              <a:t>Outcome – make field gray out</a:t>
            </a:r>
          </a:p>
          <a:p>
            <a:pPr marL="457200" lvl="2"/>
            <a:r>
              <a:rPr lang="en-US" dirty="0"/>
              <a:t>Target – Salary field</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DAAB1826-4D56-493F-9AC9-69DF28952434}"/>
              </a:ext>
            </a:extLst>
          </p:cNvPr>
          <p:cNvPicPr>
            <a:picLocks noChangeAspect="1"/>
          </p:cNvPicPr>
          <p:nvPr/>
        </p:nvPicPr>
        <p:blipFill>
          <a:blip r:embed="rId3"/>
          <a:stretch>
            <a:fillRect/>
          </a:stretch>
        </p:blipFill>
        <p:spPr>
          <a:xfrm>
            <a:off x="594386" y="3427801"/>
            <a:ext cx="4991533" cy="998307"/>
          </a:xfrm>
          <a:prstGeom prst="rect">
            <a:avLst/>
          </a:prstGeom>
        </p:spPr>
      </p:pic>
      <p:pic>
        <p:nvPicPr>
          <p:cNvPr id="9" name="Picture 8">
            <a:extLst>
              <a:ext uri="{FF2B5EF4-FFF2-40B4-BE49-F238E27FC236}">
                <a16:creationId xmlns:a16="http://schemas.microsoft.com/office/drawing/2014/main" id="{16908D42-E05A-4CDA-8406-081285457A77}"/>
              </a:ext>
            </a:extLst>
          </p:cNvPr>
          <p:cNvPicPr>
            <a:picLocks noChangeAspect="1"/>
          </p:cNvPicPr>
          <p:nvPr/>
        </p:nvPicPr>
        <p:blipFill>
          <a:blip r:embed="rId4"/>
          <a:stretch>
            <a:fillRect/>
          </a:stretch>
        </p:blipFill>
        <p:spPr>
          <a:xfrm>
            <a:off x="6310125" y="3427801"/>
            <a:ext cx="4785775" cy="948772"/>
          </a:xfrm>
          <a:prstGeom prst="rect">
            <a:avLst/>
          </a:prstGeom>
        </p:spPr>
      </p:pic>
      <p:sp>
        <p:nvSpPr>
          <p:cNvPr id="10" name="TextBox 9">
            <a:extLst>
              <a:ext uri="{FF2B5EF4-FFF2-40B4-BE49-F238E27FC236}">
                <a16:creationId xmlns:a16="http://schemas.microsoft.com/office/drawing/2014/main" id="{1BCBDE21-0F06-43C9-B881-BB052E208023}"/>
              </a:ext>
            </a:extLst>
          </p:cNvPr>
          <p:cNvSpPr txBox="1"/>
          <p:nvPr/>
        </p:nvSpPr>
        <p:spPr>
          <a:xfrm>
            <a:off x="710119" y="2931046"/>
            <a:ext cx="4785775" cy="369332"/>
          </a:xfrm>
          <a:prstGeom prst="rect">
            <a:avLst/>
          </a:prstGeom>
          <a:noFill/>
        </p:spPr>
        <p:txBody>
          <a:bodyPr wrap="square" rtlCol="0">
            <a:spAutoFit/>
          </a:bodyPr>
          <a:lstStyle/>
          <a:p>
            <a:r>
              <a:rPr lang="en-US" dirty="0"/>
              <a:t>If Employee name = Anubhav</a:t>
            </a:r>
          </a:p>
        </p:txBody>
      </p:sp>
      <p:sp>
        <p:nvSpPr>
          <p:cNvPr id="11" name="TextBox 10">
            <a:extLst>
              <a:ext uri="{FF2B5EF4-FFF2-40B4-BE49-F238E27FC236}">
                <a16:creationId xmlns:a16="http://schemas.microsoft.com/office/drawing/2014/main" id="{5FF8F434-70E7-42D8-99DE-7FC9C08585A4}"/>
              </a:ext>
            </a:extLst>
          </p:cNvPr>
          <p:cNvSpPr txBox="1"/>
          <p:nvPr/>
        </p:nvSpPr>
        <p:spPr>
          <a:xfrm>
            <a:off x="6696106" y="2931046"/>
            <a:ext cx="4785775" cy="369332"/>
          </a:xfrm>
          <a:prstGeom prst="rect">
            <a:avLst/>
          </a:prstGeom>
          <a:noFill/>
        </p:spPr>
        <p:txBody>
          <a:bodyPr wrap="square" rtlCol="0">
            <a:spAutoFit/>
          </a:bodyPr>
          <a:lstStyle/>
          <a:p>
            <a:r>
              <a:rPr lang="en-US" dirty="0"/>
              <a:t>If Employee name  != Anubhav</a:t>
            </a:r>
          </a:p>
        </p:txBody>
      </p:sp>
    </p:spTree>
    <p:extLst>
      <p:ext uri="{BB962C8B-B14F-4D97-AF65-F5344CB8AC3E}">
        <p14:creationId xmlns:p14="http://schemas.microsoft.com/office/powerpoint/2010/main" val="3159087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9C233D8-A7B4-49EB-96B0-B998FAA23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see the example of both property binding and expression binding.</a:t>
            </a:r>
          </a:p>
          <a:p>
            <a:pPr marL="285750" indent="-285750">
              <a:buFont typeface="Wingdings" panose="05000000000000000000" pitchFamily="2" charset="2"/>
              <a:buChar char="§"/>
            </a:pPr>
            <a:r>
              <a:rPr lang="en-US" dirty="0"/>
              <a:t>In this file we also see that how to get data form the file in the model.</a:t>
            </a:r>
          </a:p>
          <a:p>
            <a:endParaRPr lang="en-US" dirty="0"/>
          </a:p>
          <a:p>
            <a:endParaRPr lang="en-US" dirty="0"/>
          </a:p>
          <a:p>
            <a:r>
              <a:rPr lang="en-US" dirty="0"/>
              <a:t>Exercise code:-</a:t>
            </a:r>
          </a:p>
          <a:p>
            <a:pPr marL="285750" indent="-285750">
              <a:buFont typeface="Wingdings" panose="05000000000000000000" pitchFamily="2" charset="2"/>
              <a:buChar char="§"/>
            </a:pPr>
            <a:r>
              <a:rPr lang="en-US" dirty="0"/>
              <a:t>MyXML.controller.js</a:t>
            </a:r>
          </a:p>
          <a:p>
            <a:pPr marL="285750" indent="-285750">
              <a:buFont typeface="Wingdings" panose="05000000000000000000" pitchFamily="2" charset="2"/>
              <a:buChar char="§"/>
            </a:pPr>
            <a:r>
              <a:rPr lang="en-US" dirty="0"/>
              <a:t>MyXML.view.xml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37345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endParaRPr lang="en-US" dirty="0"/>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aphicFrame>
        <p:nvGraphicFramePr>
          <p:cNvPr id="8" name="Table 5">
            <a:extLst>
              <a:ext uri="{FF2B5EF4-FFF2-40B4-BE49-F238E27FC236}">
                <a16:creationId xmlns:a16="http://schemas.microsoft.com/office/drawing/2014/main" id="{9A1FC971-7ABC-4B14-91D3-E897238E2F71}"/>
              </a:ext>
            </a:extLst>
          </p:cNvPr>
          <p:cNvGraphicFramePr>
            <a:graphicFrameLocks noGrp="1"/>
          </p:cNvGraphicFramePr>
          <p:nvPr>
            <p:extLst>
              <p:ext uri="{D42A27DB-BD31-4B8C-83A1-F6EECF244321}">
                <p14:modId xmlns:p14="http://schemas.microsoft.com/office/powerpoint/2010/main" val="1988615977"/>
              </p:ext>
            </p:extLst>
          </p:nvPr>
        </p:nvGraphicFramePr>
        <p:xfrm>
          <a:off x="1003099" y="4223023"/>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9" name="TextBox 8">
            <a:extLst>
              <a:ext uri="{FF2B5EF4-FFF2-40B4-BE49-F238E27FC236}">
                <a16:creationId xmlns:a16="http://schemas.microsoft.com/office/drawing/2014/main" id="{05A478FE-C2B2-496E-A552-761690CE9767}"/>
              </a:ext>
            </a:extLst>
          </p:cNvPr>
          <p:cNvSpPr txBox="1"/>
          <p:nvPr/>
        </p:nvSpPr>
        <p:spPr>
          <a:xfrm>
            <a:off x="1003099" y="3853691"/>
            <a:ext cx="2000250" cy="369332"/>
          </a:xfrm>
          <a:prstGeom prst="rect">
            <a:avLst/>
          </a:prstGeom>
          <a:noFill/>
        </p:spPr>
        <p:txBody>
          <a:bodyPr wrap="square" rtlCol="0">
            <a:spAutoFit/>
          </a:bodyPr>
          <a:lstStyle/>
          <a:p>
            <a:r>
              <a:rPr lang="en-US" dirty="0"/>
              <a:t>Table = {/empTab}</a:t>
            </a:r>
          </a:p>
        </p:txBody>
      </p:sp>
      <p:sp>
        <p:nvSpPr>
          <p:cNvPr id="10" name="TextBox 9">
            <a:extLst>
              <a:ext uri="{FF2B5EF4-FFF2-40B4-BE49-F238E27FC236}">
                <a16:creationId xmlns:a16="http://schemas.microsoft.com/office/drawing/2014/main" id="{5A3D6364-8138-4BE1-83C5-70EBB5499C6A}"/>
              </a:ext>
            </a:extLst>
          </p:cNvPr>
          <p:cNvSpPr txBox="1"/>
          <p:nvPr/>
        </p:nvSpPr>
        <p:spPr>
          <a:xfrm>
            <a:off x="8076997" y="3738748"/>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1" name="Connector: Elbow 10">
            <a:extLst>
              <a:ext uri="{FF2B5EF4-FFF2-40B4-BE49-F238E27FC236}">
                <a16:creationId xmlns:a16="http://schemas.microsoft.com/office/drawing/2014/main" id="{20531066-18F3-4526-AD5B-F1046DEF946E}"/>
              </a:ext>
            </a:extLst>
          </p:cNvPr>
          <p:cNvCxnSpPr>
            <a:cxnSpLocks/>
          </p:cNvCxnSpPr>
          <p:nvPr/>
        </p:nvCxnSpPr>
        <p:spPr>
          <a:xfrm rot="10800000">
            <a:off x="2876348" y="4003949"/>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9BC8D3F7-1D2B-45D1-9199-0C1E2862EA06}"/>
              </a:ext>
            </a:extLst>
          </p:cNvPr>
          <p:cNvSpPr txBox="1"/>
          <p:nvPr/>
        </p:nvSpPr>
        <p:spPr>
          <a:xfrm>
            <a:off x="4438447" y="3653542"/>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3" name="Connector: Elbow 12">
            <a:extLst>
              <a:ext uri="{FF2B5EF4-FFF2-40B4-BE49-F238E27FC236}">
                <a16:creationId xmlns:a16="http://schemas.microsoft.com/office/drawing/2014/main" id="{29627195-854F-4931-953B-D61D91DD75B3}"/>
              </a:ext>
            </a:extLst>
          </p:cNvPr>
          <p:cNvCxnSpPr/>
          <p:nvPr/>
        </p:nvCxnSpPr>
        <p:spPr>
          <a:xfrm rot="10800000" flipV="1">
            <a:off x="1800022" y="4784997"/>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BCC3466-34D2-49A0-AEDB-A16A88A808AC}"/>
              </a:ext>
            </a:extLst>
          </p:cNvPr>
          <p:cNvCxnSpPr/>
          <p:nvPr/>
        </p:nvCxnSpPr>
        <p:spPr>
          <a:xfrm flipV="1">
            <a:off x="1800022" y="4963221"/>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Connector: Elbow 14">
            <a:extLst>
              <a:ext uri="{FF2B5EF4-FFF2-40B4-BE49-F238E27FC236}">
                <a16:creationId xmlns:a16="http://schemas.microsoft.com/office/drawing/2014/main" id="{2495E3EC-8E04-4DA7-8492-F7E83C37E25E}"/>
              </a:ext>
            </a:extLst>
          </p:cNvPr>
          <p:cNvCxnSpPr>
            <a:cxnSpLocks/>
          </p:cNvCxnSpPr>
          <p:nvPr/>
        </p:nvCxnSpPr>
        <p:spPr>
          <a:xfrm rot="10800000" flipV="1">
            <a:off x="3324022" y="5031408"/>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9E36996-918F-4ECB-B877-F06C8AA7B17F}"/>
              </a:ext>
            </a:extLst>
          </p:cNvPr>
          <p:cNvCxnSpPr>
            <a:cxnSpLocks/>
          </p:cNvCxnSpPr>
          <p:nvPr/>
        </p:nvCxnSpPr>
        <p:spPr>
          <a:xfrm flipV="1">
            <a:off x="3324022" y="4963221"/>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9C08F16B-FF92-475C-9E5E-28F040280DBC}"/>
              </a:ext>
            </a:extLst>
          </p:cNvPr>
          <p:cNvCxnSpPr>
            <a:cxnSpLocks/>
          </p:cNvCxnSpPr>
          <p:nvPr/>
        </p:nvCxnSpPr>
        <p:spPr>
          <a:xfrm rot="10800000" flipV="1">
            <a:off x="5190922" y="5346972"/>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146365AB-18F3-42FC-8CFC-F3CBE7DA3935}"/>
              </a:ext>
            </a:extLst>
          </p:cNvPr>
          <p:cNvCxnSpPr>
            <a:cxnSpLocks/>
          </p:cNvCxnSpPr>
          <p:nvPr/>
        </p:nvCxnSpPr>
        <p:spPr>
          <a:xfrm flipV="1">
            <a:off x="5190922" y="4937814"/>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TextBox 18">
            <a:extLst>
              <a:ext uri="{FF2B5EF4-FFF2-40B4-BE49-F238E27FC236}">
                <a16:creationId xmlns:a16="http://schemas.microsoft.com/office/drawing/2014/main" id="{67DDD345-B28C-48BF-84DD-5A6C7D692F97}"/>
              </a:ext>
            </a:extLst>
          </p:cNvPr>
          <p:cNvSpPr txBox="1"/>
          <p:nvPr/>
        </p:nvSpPr>
        <p:spPr>
          <a:xfrm>
            <a:off x="4438447" y="6213748"/>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54662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C17C5E1-FE22-4233-9125-F994E8731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 this exercise we will bind the sample data with a table control.</a:t>
            </a:r>
          </a:p>
          <a:p>
            <a:pPr marL="285750" indent="-285750" algn="just">
              <a:buFont typeface="Wingdings" panose="05000000000000000000" pitchFamily="2" charset="2"/>
              <a:buChar char="§"/>
            </a:pPr>
            <a:r>
              <a:rPr lang="en-US" dirty="0"/>
              <a:t>To bind the table we will use aggregation bind.</a:t>
            </a:r>
          </a:p>
          <a:p>
            <a:pPr marL="285750" indent="-285750" algn="just">
              <a:buFont typeface="Wingdings" panose="05000000000000000000" pitchFamily="2" charset="2"/>
              <a:buChar char="§"/>
            </a:pPr>
            <a:r>
              <a:rPr lang="en-US" dirty="0"/>
              <a:t>In this we will also create a dropdown inside a cell in the table.</a:t>
            </a:r>
          </a:p>
          <a:p>
            <a:endParaRPr lang="en-US" dirty="0"/>
          </a:p>
          <a:p>
            <a:r>
              <a:rPr lang="en-US" dirty="0"/>
              <a:t>Exercise code:- </a:t>
            </a:r>
          </a:p>
          <a:p>
            <a:pPr marL="285750" indent="-285750">
              <a:buFont typeface="Wingdings" panose="05000000000000000000" pitchFamily="2" charset="2"/>
              <a:buChar char="§"/>
            </a:pPr>
            <a:r>
              <a:rPr lang="en-US" dirty="0"/>
              <a:t>MyXML.view.xml</a:t>
            </a:r>
          </a:p>
          <a:p>
            <a:pPr marL="285750" indent="-285750">
              <a:buFont typeface="Wingdings" panose="05000000000000000000" pitchFamily="2" charset="2"/>
              <a:buChar char="§"/>
            </a:pPr>
            <a:r>
              <a:rPr lang="en-US" dirty="0"/>
              <a:t>MyXML.controller.js</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998634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195622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2911</TotalTime>
  <Words>761</Words>
  <Application>Microsoft Office PowerPoint</Application>
  <PresentationFormat>Widescreen</PresentationFormat>
  <Paragraphs>97</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21</cp:revision>
  <dcterms:created xsi:type="dcterms:W3CDTF">2021-09-02T13:28:35Z</dcterms:created>
  <dcterms:modified xsi:type="dcterms:W3CDTF">2021-09-05T06:59:06Z</dcterms:modified>
</cp:coreProperties>
</file>